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3" r:id="rId2"/>
  </p:sldMasterIdLst>
  <p:notesMasterIdLst>
    <p:notesMasterId r:id="rId23"/>
  </p:notesMasterIdLst>
  <p:handoutMasterIdLst>
    <p:handoutMasterId r:id="rId24"/>
  </p:handoutMasterIdLst>
  <p:sldIdLst>
    <p:sldId id="349" r:id="rId3"/>
    <p:sldId id="267" r:id="rId4"/>
    <p:sldId id="358" r:id="rId5"/>
    <p:sldId id="357" r:id="rId6"/>
    <p:sldId id="359" r:id="rId7"/>
    <p:sldId id="371" r:id="rId8"/>
    <p:sldId id="360" r:id="rId9"/>
    <p:sldId id="361" r:id="rId10"/>
    <p:sldId id="362" r:id="rId11"/>
    <p:sldId id="370" r:id="rId12"/>
    <p:sldId id="363" r:id="rId13"/>
    <p:sldId id="364" r:id="rId14"/>
    <p:sldId id="372" r:id="rId15"/>
    <p:sldId id="369" r:id="rId16"/>
    <p:sldId id="365" r:id="rId17"/>
    <p:sldId id="373" r:id="rId18"/>
    <p:sldId id="366" r:id="rId19"/>
    <p:sldId id="374" r:id="rId20"/>
    <p:sldId id="367" r:id="rId21"/>
    <p:sldId id="31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374" autoAdjust="0"/>
  </p:normalViewPr>
  <p:slideViewPr>
    <p:cSldViewPr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66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296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111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F7186F-D9E7-4962-919B-0AA5DD011911}" type="slidenum">
              <a:rPr lang="en-US" smtClean="0"/>
              <a:pPr eaLnBrk="1" hangingPunct="1"/>
              <a:t>20</a:t>
            </a:fld>
            <a:endParaRPr lang="en-US" dirty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7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6185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26510533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61428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4518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33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418235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979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2858207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08149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499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1343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89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471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098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821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80103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1430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29108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38684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890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236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668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962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592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1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  <p:sldLayoutId id="2147483822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467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45" r:id="rId22"/>
    <p:sldLayoutId id="2147483846" r:id="rId23"/>
    <p:sldLayoutId id="2147483847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64FFF3-E4B2-4654-AD5B-78453D3F1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Apply Character Formatting</a:t>
            </a:r>
          </a:p>
          <a:p>
            <a:r>
              <a:rPr lang="en-US" altLang="en-US" dirty="0"/>
              <a:t>Control Paragraph Layout</a:t>
            </a:r>
          </a:p>
          <a:p>
            <a:r>
              <a:rPr lang="en-US" altLang="en-US" dirty="0"/>
              <a:t>Align Text Using Tabs</a:t>
            </a:r>
          </a:p>
          <a:p>
            <a:r>
              <a:rPr lang="en-US" altLang="en-US" dirty="0"/>
              <a:t>Display Text in Bulleted or Numbered Lists</a:t>
            </a:r>
          </a:p>
          <a:p>
            <a:r>
              <a:rPr lang="en-US" altLang="en-US" dirty="0"/>
              <a:t>Apply Borders and Shading</a:t>
            </a:r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Formatting Text and Paragraphs</a:t>
            </a:r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/>
          <p:cNvCxnSpPr/>
          <p:nvPr/>
        </p:nvCxnSpPr>
        <p:spPr bwMode="auto">
          <a:xfrm>
            <a:off x="4144675" y="3931822"/>
            <a:ext cx="0" cy="230126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CCC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Indent Markers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183" r="13914"/>
          <a:stretch/>
        </p:blipFill>
        <p:spPr>
          <a:xfrm>
            <a:off x="0" y="2861364"/>
            <a:ext cx="9144002" cy="143979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2300288" y="2047023"/>
            <a:ext cx="993" cy="7571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" name="Rectangle 5"/>
          <p:cNvSpPr/>
          <p:nvPr/>
        </p:nvSpPr>
        <p:spPr>
          <a:xfrm>
            <a:off x="1257304" y="1324904"/>
            <a:ext cx="19859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398CC"/>
                </a:solidFill>
              </a:rPr>
              <a:t>First line indent marker</a:t>
            </a:r>
            <a:br>
              <a:rPr lang="en-US" sz="1400" dirty="0">
                <a:solidFill>
                  <a:srgbClr val="0398CC"/>
                </a:solidFill>
              </a:rPr>
            </a:br>
            <a:r>
              <a:rPr lang="en-US" sz="1400" dirty="0">
                <a:solidFill>
                  <a:srgbClr val="0398CC"/>
                </a:solidFill>
              </a:rPr>
              <a:t>controls left side of the first line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7815263" y="2047023"/>
            <a:ext cx="993" cy="7571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6787501" y="1439208"/>
            <a:ext cx="21051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398CC"/>
                </a:solidFill>
              </a:rPr>
              <a:t>Right indent marker</a:t>
            </a:r>
          </a:p>
          <a:p>
            <a:pPr algn="ctr"/>
            <a:r>
              <a:rPr lang="en-US" sz="1400" dirty="0">
                <a:solidFill>
                  <a:srgbClr val="0398CC"/>
                </a:solidFill>
              </a:rPr>
              <a:t>controls right margin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>
            <a:off x="4158963" y="2047023"/>
            <a:ext cx="1" cy="128569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ctangle 12"/>
          <p:cNvSpPr/>
          <p:nvPr/>
        </p:nvSpPr>
        <p:spPr>
          <a:xfrm>
            <a:off x="3191920" y="1324904"/>
            <a:ext cx="2194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398CC"/>
                </a:solidFill>
              </a:rPr>
              <a:t>Hanging indent marker controls left side of lines that wrap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23982" y="3931822"/>
            <a:ext cx="16635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398CC"/>
                </a:solidFill>
              </a:rPr>
              <a:t>Left indent marker</a:t>
            </a:r>
          </a:p>
          <a:p>
            <a:r>
              <a:rPr lang="en-US" sz="1400" dirty="0">
                <a:solidFill>
                  <a:srgbClr val="0398CC"/>
                </a:solidFill>
              </a:rPr>
              <a:t>moves the first line and hanging markers as a set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 flipH="1">
            <a:off x="4596640" y="4075669"/>
            <a:ext cx="5243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398CC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2300288" y="3931822"/>
            <a:ext cx="0" cy="230126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CCC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>
            <a:off x="7845138" y="3931822"/>
            <a:ext cx="0" cy="230126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CCC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Rectangle 21"/>
          <p:cNvSpPr/>
          <p:nvPr/>
        </p:nvSpPr>
        <p:spPr>
          <a:xfrm>
            <a:off x="2200276" y="5110002"/>
            <a:ext cx="5829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0" indent="-1828800"/>
            <a:r>
              <a:rPr lang="en-US" dirty="0"/>
              <a:t>The first line indents to the first line indent marker on the left side. When text wraps, it aligns with the hanging indent marker.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8D035C-BA06-483C-8669-E8E09C678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445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ruler options to format the list of “acceptable items.”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Changing Paragraph Indentation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169138" y="2140958"/>
            <a:ext cx="979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398CC"/>
                </a:solidFill>
              </a:rPr>
              <a:t>Original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3577209"/>
            <a:ext cx="1996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398CC"/>
                </a:solidFill>
              </a:rPr>
              <a:t>First, add a hanging indentation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325" y="5133465"/>
            <a:ext cx="2090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398CC"/>
                </a:solidFill>
              </a:rPr>
              <a:t>Then, add tabs</a:t>
            </a:r>
            <a:br>
              <a:rPr lang="en-US" dirty="0">
                <a:solidFill>
                  <a:srgbClr val="0398CC"/>
                </a:solidFill>
              </a:rPr>
            </a:br>
            <a:r>
              <a:rPr lang="en-US" dirty="0">
                <a:solidFill>
                  <a:srgbClr val="0398CC"/>
                </a:solidFill>
              </a:rPr>
              <a:t>to align at the indentation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88A08AC-4D6A-4F05-A8D9-8D8398EF20DA}"/>
              </a:ext>
            </a:extLst>
          </p:cNvPr>
          <p:cNvGrpSpPr/>
          <p:nvPr/>
        </p:nvGrpSpPr>
        <p:grpSpPr>
          <a:xfrm>
            <a:off x="2202829" y="1798058"/>
            <a:ext cx="5093321" cy="4384024"/>
            <a:chOff x="2202829" y="1798058"/>
            <a:chExt cx="5093321" cy="4384024"/>
          </a:xfrm>
        </p:grpSpPr>
        <p:grpSp>
          <p:nvGrpSpPr>
            <p:cNvPr id="17" name="Group 16"/>
            <p:cNvGrpSpPr/>
            <p:nvPr/>
          </p:nvGrpSpPr>
          <p:grpSpPr>
            <a:xfrm>
              <a:off x="2220498" y="3142827"/>
              <a:ext cx="4708571" cy="1325500"/>
              <a:chOff x="3192048" y="3425094"/>
              <a:chExt cx="4708571" cy="132550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2048" y="3425094"/>
                <a:ext cx="4708571" cy="1195190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 bwMode="auto">
              <a:xfrm>
                <a:off x="6769895" y="4555331"/>
                <a:ext cx="100012" cy="195263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0498" y="1800725"/>
              <a:ext cx="5018502" cy="105652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0498" y="4737931"/>
              <a:ext cx="4594286" cy="1360964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 bwMode="auto">
            <a:xfrm>
              <a:off x="2202829" y="1798058"/>
              <a:ext cx="5093321" cy="105652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2202829" y="3076927"/>
              <a:ext cx="5093321" cy="14366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202829" y="4745438"/>
              <a:ext cx="5093321" cy="14366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5E4ED47-2E70-4D3A-8D77-F215B5A2D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96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Adjust the space between paragraphs in the list so it doesn’t take as much vertical space.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Setting Line and Paragraph Spacing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08291"/>
            <a:ext cx="6979118" cy="363050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1200" y="5638800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398CC"/>
                </a:solidFill>
              </a:rPr>
              <a:t>Before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5715000" y="5638800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398CC"/>
                </a:solidFill>
              </a:rPr>
              <a:t>After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71F00-1052-445D-ABA0-9B93A98AE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41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Align Text Using Tabs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8951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Tabs and Indents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Don't press the Spacebar repeatedly to indent. </a:t>
            </a:r>
          </a:p>
          <a:p>
            <a:r>
              <a:rPr lang="en-US" dirty="0"/>
              <a:t>Don't press Tab to indent the first line of a paragraph. Set the First Line Indent instead so paragraphs automatically indent.</a:t>
            </a:r>
          </a:p>
          <a:p>
            <a:r>
              <a:rPr lang="en-US" dirty="0"/>
              <a:t>Don't press Tab repeatedly to get the indentation you want using default tab stops. Instead, set a custom tab stop exactly where you want to indent, and press Tab once to indent to that point.</a:t>
            </a:r>
          </a:p>
          <a:p>
            <a:r>
              <a:rPr lang="en-US" dirty="0"/>
              <a:t>If one of your columns will contain multiples lines of text, then make it the last column.</a:t>
            </a:r>
          </a:p>
          <a:p>
            <a:r>
              <a:rPr lang="en-US" dirty="0"/>
              <a:t>If more than one column will contain multiples lines of text, then use a table instead of tabs and indents.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09809A-CB89-44B2-85FC-D842618E5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913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B53ED87-712C-4E8C-9793-8B67076B0747}"/>
              </a:ext>
            </a:extLst>
          </p:cNvPr>
          <p:cNvGrpSpPr/>
          <p:nvPr/>
        </p:nvGrpSpPr>
        <p:grpSpPr>
          <a:xfrm>
            <a:off x="205820" y="3155531"/>
            <a:ext cx="7109380" cy="3289632"/>
            <a:chOff x="250634" y="3155531"/>
            <a:chExt cx="7109380" cy="328963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92987" y="4946785"/>
              <a:ext cx="5867027" cy="149837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2987" y="3155531"/>
              <a:ext cx="3502703" cy="141081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250634" y="3668888"/>
              <a:ext cx="8643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dirty="0">
                  <a:solidFill>
                    <a:srgbClr val="0398CC"/>
                  </a:solidFill>
                </a:rPr>
                <a:t>Before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42994" y="5479042"/>
              <a:ext cx="6719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dirty="0">
                  <a:solidFill>
                    <a:srgbClr val="0398CC"/>
                  </a:solidFill>
                </a:rPr>
                <a:t>After</a:t>
              </a:r>
            </a:p>
          </p:txBody>
        </p:sp>
        <p:sp>
          <p:nvSpPr>
            <p:cNvPr id="8" name="Left Brace 7"/>
            <p:cNvSpPr/>
            <p:nvPr/>
          </p:nvSpPr>
          <p:spPr bwMode="auto">
            <a:xfrm>
              <a:off x="1134023" y="3175137"/>
              <a:ext cx="282764" cy="1352550"/>
            </a:xfrm>
            <a:prstGeom prst="leftBrace">
              <a:avLst>
                <a:gd name="adj1" fmla="val 35281"/>
                <a:gd name="adj2" fmla="val 50000"/>
              </a:avLst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Left Brace 8"/>
            <p:cNvSpPr/>
            <p:nvPr/>
          </p:nvSpPr>
          <p:spPr bwMode="auto">
            <a:xfrm>
              <a:off x="1134023" y="4996958"/>
              <a:ext cx="282764" cy="1352550"/>
            </a:xfrm>
            <a:prstGeom prst="leftBrace">
              <a:avLst>
                <a:gd name="adj1" fmla="val 35281"/>
                <a:gd name="adj2" fmla="val 50000"/>
              </a:avLst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Format another table with tabbed text.</a:t>
            </a:r>
          </a:p>
          <a:p>
            <a:r>
              <a:rPr lang="en-US" dirty="0"/>
              <a:t>However, this list has:</a:t>
            </a:r>
          </a:p>
          <a:p>
            <a:pPr lvl="1"/>
            <a:r>
              <a:rPr lang="en-US" dirty="0"/>
              <a:t>Three columns</a:t>
            </a:r>
          </a:p>
          <a:p>
            <a:pPr lvl="1"/>
            <a:r>
              <a:rPr lang="en-US" dirty="0"/>
              <a:t>Numbers that should align at their decimal points</a:t>
            </a:r>
          </a:p>
          <a:p>
            <a:r>
              <a:rPr lang="en-US" dirty="0"/>
              <a:t>You will use tab stops to handle these formatting challenges.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Aligning Text Using Tabs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09A101E-D550-49E7-ABFA-43B9AB2C2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627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Text in Bulleted or Numbered Lists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984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Organizational goals currently appear as normal paragraphs.</a:t>
            </a:r>
          </a:p>
          <a:p>
            <a:r>
              <a:rPr lang="en-US" dirty="0"/>
              <a:t>Apply a bullet format so they will be easier to recognize as a list.</a:t>
            </a:r>
          </a:p>
          <a:p>
            <a:r>
              <a:rPr lang="en-US" dirty="0"/>
              <a:t>Add another item to the list.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Creating a Bulleted List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70" y="3056221"/>
            <a:ext cx="6139459" cy="215027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12AA4-D516-445E-864E-CA89C91E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014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Borders and Shading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4207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border around the three-column table to help it stand out from the rest of the document.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Adding Borders and Shading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524" y="2639178"/>
            <a:ext cx="5780952" cy="191428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CDAEC5-1115-45E3-8C37-7B66E41F6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44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Character Formatting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85A646-ADC6-4F1C-9E53-7B60DEDCF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0EA3A9-087E-4959-A105-2F65967B8A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Does your organization have particular standards for how documents are formatted?</a:t>
            </a:r>
          </a:p>
          <a:p>
            <a:r>
              <a:rPr lang="en-US" dirty="0"/>
              <a:t>How do you determine what formatting you will apply to a document? Are there any design principles you follow?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Font Formatting in Word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Font	</a:t>
            </a:r>
          </a:p>
          <a:p>
            <a:pPr>
              <a:lnSpc>
                <a:spcPct val="200000"/>
              </a:lnSpc>
            </a:pPr>
            <a:r>
              <a:rPr lang="en-US" dirty="0"/>
              <a:t>Size	</a:t>
            </a:r>
          </a:p>
          <a:p>
            <a:pPr>
              <a:lnSpc>
                <a:spcPct val="200000"/>
              </a:lnSpc>
            </a:pPr>
            <a:r>
              <a:rPr lang="en-US" dirty="0"/>
              <a:t>Style	</a:t>
            </a:r>
          </a:p>
          <a:p>
            <a:pPr>
              <a:lnSpc>
                <a:spcPct val="200000"/>
              </a:lnSpc>
            </a:pPr>
            <a:r>
              <a:rPr lang="en-US" dirty="0"/>
              <a:t>Color	</a:t>
            </a:r>
          </a:p>
          <a:p>
            <a:pPr>
              <a:lnSpc>
                <a:spcPct val="200000"/>
              </a:lnSpc>
            </a:pPr>
            <a:r>
              <a:rPr lang="en-US" dirty="0"/>
              <a:t>Case	</a:t>
            </a: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473256" y="1295400"/>
            <a:ext cx="2565344" cy="2815048"/>
            <a:chOff x="1799024" y="1069976"/>
            <a:chExt cx="2250302" cy="246934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9025" y="1069976"/>
              <a:ext cx="2250301" cy="39951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9024" y="1475502"/>
              <a:ext cx="2250301" cy="48919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r="20641"/>
            <a:stretch/>
          </p:blipFill>
          <p:spPr>
            <a:xfrm>
              <a:off x="1799024" y="2154076"/>
              <a:ext cx="1429951" cy="47288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52537" y="2669291"/>
              <a:ext cx="1712185" cy="38320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455" y="3139806"/>
              <a:ext cx="684874" cy="399510"/>
            </a:xfrm>
            <a:prstGeom prst="rect">
              <a:avLst/>
            </a:prstGeom>
          </p:spPr>
        </p:pic>
      </p:grp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86CA5D4-E28B-46EE-9D00-10ADA36F4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05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You’ll start with an unformatted text document.</a:t>
            </a:r>
          </a:p>
          <a:p>
            <a:r>
              <a:rPr lang="en-US" dirty="0"/>
              <a:t>You’ll set the font format for the entire document in preparation for print output:</a:t>
            </a:r>
          </a:p>
          <a:p>
            <a:pPr lvl="1"/>
            <a:r>
              <a:rPr lang="en-US" dirty="0"/>
              <a:t>Times New Roman font for body text</a:t>
            </a:r>
          </a:p>
          <a:p>
            <a:pPr lvl="1"/>
            <a:r>
              <a:rPr lang="en-US" dirty="0"/>
              <a:t>Franklin Gothic Medium for headings and titles</a:t>
            </a:r>
          </a:p>
          <a:p>
            <a:r>
              <a:rPr lang="en-US" dirty="0"/>
              <a:t>You’ll use other formatting options for emphasis.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Applying Font Options</a:t>
            </a:r>
          </a:p>
        </p:txBody>
      </p:sp>
      <p:grpSp>
        <p:nvGrpSpPr>
          <p:cNvPr id="2058" name="Group 2057"/>
          <p:cNvGrpSpPr/>
          <p:nvPr/>
        </p:nvGrpSpPr>
        <p:grpSpPr>
          <a:xfrm>
            <a:off x="1116389" y="3604419"/>
            <a:ext cx="6998676" cy="2366962"/>
            <a:chOff x="1270625" y="3280728"/>
            <a:chExt cx="6998676" cy="2366962"/>
          </a:xfrm>
        </p:grpSpPr>
        <p:sp>
          <p:nvSpPr>
            <p:cNvPr id="2049" name="Rectangle 2048"/>
            <p:cNvSpPr/>
            <p:nvPr/>
          </p:nvSpPr>
          <p:spPr>
            <a:xfrm>
              <a:off x="1270625" y="5037892"/>
              <a:ext cx="69986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Lorem ipsum dolor sit amet, c</a:t>
              </a:r>
              <a:r>
                <a: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onsectetur adipiscing elit.</a:t>
              </a:r>
            </a:p>
          </p:txBody>
        </p:sp>
        <p:pic>
          <p:nvPicPr>
            <p:cNvPr id="1032" name="Picture 8" descr="https://pixabay.com/static/uploads/photo/2013/07/13/01/14/paint-roller-155347_64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783106">
              <a:off x="2392988" y="2940209"/>
              <a:ext cx="2366962" cy="30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03424-1602-4919-B7B0-8881BA2A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E95B7F-6005-48C6-8849-489F2F82F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648" y="4316745"/>
            <a:ext cx="2641736" cy="83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37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want to call attention to a particular sentence in the fact sheet.</a:t>
            </a:r>
          </a:p>
          <a:p>
            <a:r>
              <a:rPr lang="en-US" dirty="0"/>
              <a:t>You’ll experiment with adding and removing highlighting formats.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Highlighting Text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76070" y="2679301"/>
            <a:ext cx="2454518" cy="2318657"/>
            <a:chOff x="3076070" y="2665223"/>
            <a:chExt cx="2454518" cy="2318657"/>
          </a:xfrm>
        </p:grpSpPr>
        <p:sp>
          <p:nvSpPr>
            <p:cNvPr id="6" name="Rectangle 5"/>
            <p:cNvSpPr/>
            <p:nvPr/>
          </p:nvSpPr>
          <p:spPr bwMode="auto">
            <a:xfrm>
              <a:off x="3106615" y="4642338"/>
              <a:ext cx="1465384" cy="293077"/>
            </a:xfrm>
            <a:prstGeom prst="rect">
              <a:avLst/>
            </a:prstGeom>
            <a:solidFill>
              <a:srgbClr val="FFFF00"/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17784">
              <a:off x="4746593" y="2665223"/>
              <a:ext cx="752412" cy="2318657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076070" y="4592496"/>
              <a:ext cx="24545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your attention, please!</a:t>
              </a:r>
            </a:p>
          </p:txBody>
        </p:sp>
      </p:grp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214F5D4-63D0-4752-B538-43477EC54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338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Paragraph Layout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0289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Alignment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Indentation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Paragraph Formatting in Word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0206" y="2164096"/>
            <a:ext cx="7752186" cy="1038098"/>
            <a:chOff x="800206" y="1443101"/>
            <a:chExt cx="7752186" cy="103809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206" y="1443101"/>
              <a:ext cx="1695238" cy="101904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6808" y="1481201"/>
              <a:ext cx="1628571" cy="98095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6743" y="1462151"/>
              <a:ext cx="1657143" cy="101904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95249" y="1443101"/>
              <a:ext cx="1657143" cy="1009524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t="28030"/>
          <a:stretch/>
        </p:blipFill>
        <p:spPr>
          <a:xfrm>
            <a:off x="3545902" y="3852653"/>
            <a:ext cx="2304762" cy="8088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t="24566"/>
          <a:stretch/>
        </p:blipFill>
        <p:spPr>
          <a:xfrm>
            <a:off x="3545902" y="5309978"/>
            <a:ext cx="2342857" cy="98423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97624" y="1836099"/>
            <a:ext cx="1621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398CC"/>
                </a:solidFill>
              </a:rPr>
              <a:t>Left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838450" y="1836099"/>
            <a:ext cx="1621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398CC"/>
                </a:solidFill>
              </a:rPr>
              <a:t>Center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62550" y="1836099"/>
            <a:ext cx="13762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0398CC"/>
                </a:solidFill>
              </a:rPr>
              <a:t>Right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91349" y="1836099"/>
            <a:ext cx="15255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398CC"/>
                </a:solidFill>
              </a:rPr>
              <a:t>Justify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69674" y="3821570"/>
            <a:ext cx="13762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0398CC"/>
                </a:solidFill>
              </a:rPr>
              <a:t>None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69674" y="5301273"/>
            <a:ext cx="13762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0398CC"/>
                </a:solidFill>
              </a:rPr>
              <a:t>Indented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3649260" y="4661455"/>
            <a:ext cx="0" cy="1632755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CD90263-C561-4434-8860-7FB010553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379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743" y="1248089"/>
            <a:ext cx="3885714" cy="502857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493" y="1276664"/>
            <a:ext cx="3831864" cy="497288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94202" y="1276664"/>
            <a:ext cx="1326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398CC"/>
                </a:solidFill>
              </a:rPr>
              <a:t>Top Margin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14697" y="5880213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398CC"/>
                </a:solidFill>
              </a:rPr>
              <a:t>Bottom Margin</a:t>
            </a:r>
          </a:p>
        </p:txBody>
      </p:sp>
      <p:sp>
        <p:nvSpPr>
          <p:cNvPr id="12" name="Rectangle 11"/>
          <p:cNvSpPr/>
          <p:nvPr/>
        </p:nvSpPr>
        <p:spPr>
          <a:xfrm rot="16200000">
            <a:off x="2277745" y="367664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398CC"/>
                </a:solidFill>
              </a:rPr>
              <a:t>Left Margin</a:t>
            </a:r>
          </a:p>
        </p:txBody>
      </p:sp>
      <p:sp>
        <p:nvSpPr>
          <p:cNvPr id="13" name="Rectangle 12"/>
          <p:cNvSpPr/>
          <p:nvPr/>
        </p:nvSpPr>
        <p:spPr>
          <a:xfrm rot="16200000">
            <a:off x="5663334" y="3676649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398CC"/>
                </a:solidFill>
              </a:rPr>
              <a:t>Right Margin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733918" y="1248089"/>
            <a:ext cx="3885714" cy="5028571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5180B3-6BBA-4515-851D-7C25C20BC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82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4" y="1302040"/>
            <a:ext cx="3137631" cy="4920960"/>
          </a:xfrm>
        </p:spPr>
        <p:txBody>
          <a:bodyPr/>
          <a:lstStyle/>
          <a:p>
            <a:r>
              <a:rPr lang="en-US" dirty="0"/>
              <a:t>Justify-align the first paragraph to prepare a straight edge for adding a photo later.</a:t>
            </a:r>
          </a:p>
          <a:p>
            <a:r>
              <a:rPr lang="en-US" dirty="0"/>
              <a:t>Enable automatic hyphenation.</a:t>
            </a:r>
          </a:p>
          <a:p>
            <a:r>
              <a:rPr lang="en-US" dirty="0"/>
              <a:t>Center-align “Our Mission.”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Changing Alignment and Hyphenation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C00A8-DDD6-43B1-ACC7-DB22AE9E11B6}"/>
              </a:ext>
            </a:extLst>
          </p:cNvPr>
          <p:cNvGrpSpPr/>
          <p:nvPr/>
        </p:nvGrpSpPr>
        <p:grpSpPr>
          <a:xfrm>
            <a:off x="3200400" y="1600200"/>
            <a:ext cx="4910456" cy="4436472"/>
            <a:chOff x="4359475" y="1387229"/>
            <a:chExt cx="4910456" cy="4436472"/>
          </a:xfrm>
        </p:grpSpPr>
        <p:sp>
          <p:nvSpPr>
            <p:cNvPr id="5" name="Rectangle 4"/>
            <p:cNvSpPr/>
            <p:nvPr/>
          </p:nvSpPr>
          <p:spPr bwMode="auto">
            <a:xfrm>
              <a:off x="4831555" y="4009401"/>
              <a:ext cx="438150" cy="107425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i="0" u="none" strike="noStrike" normalizeH="0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359475" y="1818834"/>
              <a:ext cx="4910456" cy="3351079"/>
              <a:chOff x="4359475" y="1567046"/>
              <a:chExt cx="4910456" cy="3351079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2"/>
              <a:srcRect b="7058"/>
              <a:stretch/>
            </p:blipFill>
            <p:spPr>
              <a:xfrm rot="782462">
                <a:off x="4359475" y="1567046"/>
                <a:ext cx="4910456" cy="3351079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624518" y="3655653"/>
                <a:ext cx="19764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>
                    <a:solidFill>
                      <a:srgbClr val="C00000"/>
                    </a:solidFill>
                  </a:rPr>
                  <a:t>Our Mission</a:t>
                </a:r>
              </a:p>
            </p:txBody>
          </p:sp>
        </p:grpSp>
        <p:cxnSp>
          <p:nvCxnSpPr>
            <p:cNvPr id="9" name="Straight Arrow Connector 8"/>
            <p:cNvCxnSpPr/>
            <p:nvPr/>
          </p:nvCxnSpPr>
          <p:spPr bwMode="auto">
            <a:xfrm flipH="1">
              <a:off x="7458076" y="1910449"/>
              <a:ext cx="152399" cy="1083493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398C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0" name="Rectangle 9"/>
            <p:cNvSpPr/>
            <p:nvPr/>
          </p:nvSpPr>
          <p:spPr>
            <a:xfrm>
              <a:off x="6630339" y="1387229"/>
              <a:ext cx="21051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398CC"/>
                  </a:solidFill>
                </a:rPr>
                <a:t>Justify-aligned</a:t>
              </a:r>
              <a:br>
                <a:rPr lang="en-US" sz="1400" dirty="0">
                  <a:solidFill>
                    <a:srgbClr val="0398CC"/>
                  </a:solidFill>
                </a:rPr>
              </a:br>
              <a:r>
                <a:rPr lang="en-US" sz="1400" dirty="0">
                  <a:solidFill>
                    <a:srgbClr val="0398CC"/>
                  </a:solidFill>
                </a:rPr>
                <a:t>(right edge not ragged)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 flipH="1" flipV="1">
              <a:off x="7027620" y="4136586"/>
              <a:ext cx="766260" cy="138600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398C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0" name="Rectangle 19"/>
            <p:cNvSpPr/>
            <p:nvPr/>
          </p:nvSpPr>
          <p:spPr>
            <a:xfrm>
              <a:off x="7029230" y="5515924"/>
              <a:ext cx="152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398CC"/>
                  </a:solidFill>
                </a:rPr>
                <a:t>Centered</a:t>
              </a:r>
            </a:p>
          </p:txBody>
        </p:sp>
      </p:grp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4A40A55-6A58-4CC9-8555-3F022C13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84100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591</TotalTime>
  <Words>634</Words>
  <Application>Microsoft Office PowerPoint</Application>
  <PresentationFormat>On-screen Show (4:3)</PresentationFormat>
  <Paragraphs>127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Myriad Pro</vt:lpstr>
      <vt:lpstr>Times New Roman</vt:lpstr>
      <vt:lpstr>LO Choice</vt:lpstr>
      <vt:lpstr>1_LO Choice</vt:lpstr>
      <vt:lpstr>Formatting Text and Paragraphs</vt:lpstr>
      <vt:lpstr>Apply Character Formatting</vt:lpstr>
      <vt:lpstr>Font Formatting in Word</vt:lpstr>
      <vt:lpstr>Activity: Applying Font Options</vt:lpstr>
      <vt:lpstr>Activity: Highlighting Text</vt:lpstr>
      <vt:lpstr>Control Paragraph Layout</vt:lpstr>
      <vt:lpstr>Paragraph Formatting in Word</vt:lpstr>
      <vt:lpstr>Margins</vt:lpstr>
      <vt:lpstr>Activity: Changing Alignment and Hyphenation</vt:lpstr>
      <vt:lpstr>Indent Markers</vt:lpstr>
      <vt:lpstr>Activity: Changing Paragraph Indentation</vt:lpstr>
      <vt:lpstr>Activity: Setting Line and Paragraph Spacing</vt:lpstr>
      <vt:lpstr>Align Text Using Tabs</vt:lpstr>
      <vt:lpstr>Guidelines for Using Tabs and Indents</vt:lpstr>
      <vt:lpstr>Activity: Aligning Text Using Tabs</vt:lpstr>
      <vt:lpstr>Display Text in Bulleted or Numbered Lists</vt:lpstr>
      <vt:lpstr>Activity: Creating a Bulleted List</vt:lpstr>
      <vt:lpstr>Apply Borders and Shading</vt:lpstr>
      <vt:lpstr>Activity: Adding Borders and Shading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Formatting Text and Paragraphs</dc:title>
  <dc:creator>Laurie Perry</dc:creator>
  <cp:lastModifiedBy>HP</cp:lastModifiedBy>
  <cp:revision>22</cp:revision>
  <dcterms:created xsi:type="dcterms:W3CDTF">2018-09-13T15:25:43Z</dcterms:created>
  <dcterms:modified xsi:type="dcterms:W3CDTF">2021-08-03T07:03:33Z</dcterms:modified>
</cp:coreProperties>
</file>